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0" r:id="rId2"/>
    <p:sldId id="324" r:id="rId3"/>
    <p:sldId id="325" r:id="rId4"/>
    <p:sldId id="330" r:id="rId5"/>
    <p:sldId id="326" r:id="rId6"/>
    <p:sldId id="329" r:id="rId7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119"/>
    <a:srgbClr val="18B4CE"/>
    <a:srgbClr val="002B52"/>
    <a:srgbClr val="E9E9E9"/>
    <a:srgbClr val="18BFDF"/>
    <a:srgbClr val="C5CBD2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2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C05D0-766E-7C4A-87EB-23E3D0681330}" type="datetimeFigureOut">
              <a:rPr lang="en-US" smtClean="0"/>
              <a:pPr/>
              <a:t>31-Jan-13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3C7B5-5E22-224D-9335-4AF971CA2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33077-FD8B-5C4E-B893-1DE1452176C2}" type="datetimeFigureOut">
              <a:rPr lang="en-US" smtClean="0"/>
              <a:pPr/>
              <a:t>31-Jan-13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31820-2ABD-A64C-AD6D-598E77967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M_Lan_1_L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0" y="-13500"/>
            <a:ext cx="9180000" cy="6885000"/>
          </a:xfrm>
          <a:prstGeom prst="rect">
            <a:avLst/>
          </a:prstGeom>
        </p:spPr>
      </p:pic>
      <p:pic>
        <p:nvPicPr>
          <p:cNvPr id="14" name="Picture 13" descr="Land_Strip.gif"/>
          <p:cNvPicPr>
            <a:picLocks noChangeAspect="1"/>
          </p:cNvPicPr>
          <p:nvPr userDrawn="1"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3059536"/>
            <a:ext cx="9144000" cy="326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72001"/>
            <a:ext cx="7543800" cy="1295400"/>
          </a:xfrm>
        </p:spPr>
        <p:txBody>
          <a:bodyPr tIns="0" anchor="t">
            <a:normAutofit/>
          </a:bodyPr>
          <a:lstStyle>
            <a:lvl1pPr marL="0" indent="0">
              <a:buNone/>
              <a:defRPr sz="2400" b="0">
                <a:solidFill>
                  <a:srgbClr val="00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6" name="Picture 15" descr="INM_Logo_Words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381000"/>
            <a:ext cx="1600200" cy="8072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NM_Logo_Swoosh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52600" y="380999"/>
            <a:ext cx="382738" cy="33645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M_Land_2_L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0" y="-13500"/>
            <a:ext cx="9180000" cy="6885000"/>
          </a:xfrm>
          <a:prstGeom prst="rect">
            <a:avLst/>
          </a:prstGeom>
        </p:spPr>
      </p:pic>
      <p:pic>
        <p:nvPicPr>
          <p:cNvPr id="14" name="Picture 13" descr="Land_Strip.gif"/>
          <p:cNvPicPr>
            <a:picLocks noChangeAspect="1"/>
          </p:cNvPicPr>
          <p:nvPr userDrawn="1"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3059536"/>
            <a:ext cx="9144000" cy="326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72001"/>
            <a:ext cx="7543800" cy="1295400"/>
          </a:xfrm>
        </p:spPr>
        <p:txBody>
          <a:bodyPr tIns="0" anchor="t">
            <a:normAutofit/>
          </a:bodyPr>
          <a:lstStyle>
            <a:lvl1pPr marL="0" indent="0">
              <a:buNone/>
              <a:defRPr sz="2400" b="0">
                <a:solidFill>
                  <a:srgbClr val="00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6" name="Picture 15" descr="INM_Logo_Words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381000"/>
            <a:ext cx="1600200" cy="8072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NM_Logo_Swoosh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52600" y="380999"/>
            <a:ext cx="382738" cy="33645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002B5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126163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l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  <p:pic>
        <p:nvPicPr>
          <p:cNvPr id="6" name="Picture 5" descr="Land_cyan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082300"/>
            <a:ext cx="1836000" cy="1836000"/>
          </a:xfrm>
          <a:prstGeom prst="rect">
            <a:avLst/>
          </a:prstGeom>
          <a:effectLst>
            <a:reflection stA="15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126163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l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0" tIns="45720" rIns="91440" bIns="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6400800"/>
            <a:ext cx="2057400" cy="169277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l"/>
            <a:r>
              <a:rPr lang="en-US" sz="800" b="0" i="0" dirty="0" smtClean="0">
                <a:solidFill>
                  <a:srgbClr val="7F7F7F"/>
                </a:solidFill>
                <a:latin typeface="Tahoma"/>
                <a:cs typeface="Tahoma"/>
              </a:rPr>
              <a:t>© </a:t>
            </a:r>
            <a:r>
              <a:rPr lang="en-US" sz="800" b="0" i="0" dirty="0" err="1" smtClean="0">
                <a:solidFill>
                  <a:srgbClr val="7F7F7F"/>
                </a:solidFill>
                <a:latin typeface="Tahoma"/>
                <a:cs typeface="Tahoma"/>
              </a:rPr>
              <a:t>Inmarsat</a:t>
            </a:r>
            <a:r>
              <a:rPr lang="en-US" sz="800" b="0" i="0" dirty="0" smtClean="0">
                <a:solidFill>
                  <a:srgbClr val="7F7F7F"/>
                </a:solidFill>
                <a:latin typeface="Tahoma"/>
                <a:cs typeface="Tahoma"/>
              </a:rPr>
              <a:t> confidential</a:t>
            </a:r>
            <a:endParaRPr lang="en-US" sz="800" b="0" i="0" dirty="0">
              <a:solidFill>
                <a:srgbClr val="7F7F7F"/>
              </a:solidFill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2B52"/>
          </a:solidFill>
          <a:latin typeface="Tahoma"/>
          <a:ea typeface="+mj-ea"/>
          <a:cs typeface="Tahoma"/>
        </a:defRPr>
      </a:lvl1pPr>
    </p:titleStyle>
    <p:bodyStyle>
      <a:lvl1pPr marL="180000" indent="-180000" algn="l" defTabSz="457200" rtl="0" eaLnBrk="1" latinLnBrk="0" hangingPunct="1">
        <a:spcBef>
          <a:spcPct val="20000"/>
        </a:spcBef>
        <a:spcAft>
          <a:spcPts val="500"/>
        </a:spcAft>
        <a:buFontTx/>
        <a:buBlip>
          <a:blip r:embed="rId9"/>
        </a:buBlip>
        <a:defRPr sz="24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1pPr>
      <a:lvl2pPr marL="360000" indent="-180000" algn="l" defTabSz="457200" rtl="0" eaLnBrk="1" latinLnBrk="0" hangingPunct="1">
        <a:spcBef>
          <a:spcPct val="20000"/>
        </a:spcBef>
        <a:spcAft>
          <a:spcPts val="500"/>
        </a:spcAft>
        <a:buClr>
          <a:srgbClr val="18BFDF"/>
        </a:buClr>
        <a:buSzPct val="80000"/>
        <a:buFont typeface="Lucida Grande"/>
        <a:buChar char="•"/>
        <a:defRPr sz="20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2pPr>
      <a:lvl3pPr marL="54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3pPr>
      <a:lvl4pPr marL="72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4pPr>
      <a:lvl5pPr marL="90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4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inbert.com/blog/2010/08/remote-desktop-connection-manager-for-windows-7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Remote Terminal Manager</a:t>
            </a:r>
            <a:br>
              <a:rPr lang="en-US" sz="3200" dirty="0" smtClean="0"/>
            </a:br>
            <a:r>
              <a:rPr lang="en-US" dirty="0" smtClean="0"/>
              <a:t>Monitor and control your BGAN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Remote Terminal Manager?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6203032" cy="49294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web-based service to monitor, control and update and configure your BGAN terminals</a:t>
            </a:r>
          </a:p>
          <a:p>
            <a:pPr lvl="1"/>
            <a:r>
              <a:rPr lang="en-CA" dirty="0" smtClean="0"/>
              <a:t>Combines Terminal Remote Control functions with Dashboard/POP status information</a:t>
            </a:r>
          </a:p>
          <a:p>
            <a:pPr lvl="1"/>
            <a:r>
              <a:rPr lang="en-US" dirty="0" smtClean="0"/>
              <a:t>View </a:t>
            </a:r>
            <a:r>
              <a:rPr lang="en-US" dirty="0" smtClean="0"/>
              <a:t>and control the state of </a:t>
            </a:r>
            <a:r>
              <a:rPr lang="en-US" dirty="0" smtClean="0"/>
              <a:t>a terminal’s </a:t>
            </a:r>
            <a:r>
              <a:rPr lang="en-US" dirty="0" smtClean="0"/>
              <a:t>IP or streaming session</a:t>
            </a:r>
          </a:p>
          <a:p>
            <a:pPr lvl="1"/>
            <a:r>
              <a:rPr lang="en-CA" dirty="0" smtClean="0"/>
              <a:t>Receive notifications when a terminal creates or disconnects an IP session</a:t>
            </a:r>
          </a:p>
          <a:p>
            <a:pPr lvl="1"/>
            <a:r>
              <a:rPr lang="en-US" dirty="0" smtClean="0"/>
              <a:t>Determine the BGAN’s Position and view it on a map</a:t>
            </a:r>
          </a:p>
          <a:p>
            <a:pPr lvl="1"/>
            <a:r>
              <a:rPr lang="en-CA" dirty="0" smtClean="0"/>
              <a:t>Retrieve diagnostic report information from the </a:t>
            </a:r>
            <a:br>
              <a:rPr lang="en-CA" dirty="0" smtClean="0"/>
            </a:br>
            <a:r>
              <a:rPr lang="en-CA" dirty="0" smtClean="0"/>
              <a:t>terminal</a:t>
            </a:r>
          </a:p>
          <a:p>
            <a:pPr lvl="1"/>
            <a:r>
              <a:rPr lang="en-CA" dirty="0" smtClean="0"/>
              <a:t>Update firmware and reboot the terminal </a:t>
            </a:r>
          </a:p>
          <a:p>
            <a:pPr lvl="1"/>
            <a:r>
              <a:rPr lang="en-CA" dirty="0" smtClean="0"/>
              <a:t>Send text messages</a:t>
            </a:r>
          </a:p>
          <a:p>
            <a:pPr lvl="1"/>
            <a:r>
              <a:rPr lang="en-CA" b="1" dirty="0" smtClean="0"/>
              <a:t>Note</a:t>
            </a:r>
            <a:r>
              <a:rPr lang="en-CA" dirty="0" smtClean="0"/>
              <a:t>: Available functions depend on </a:t>
            </a:r>
            <a:r>
              <a:rPr lang="en-CA" dirty="0" smtClean="0"/>
              <a:t>terminal </a:t>
            </a:r>
            <a:r>
              <a:rPr lang="en-CA" dirty="0" smtClean="0"/>
              <a:t>type</a:t>
            </a:r>
          </a:p>
        </p:txBody>
      </p:sp>
      <p:pic>
        <p:nvPicPr>
          <p:cNvPr id="33795" name="Picture 3" descr="http://www.binbert.com/blog/wp-content/uploads/2010/08/Remote-Desktop-Connection-Manager.png">
            <a:hlinkClick r:id="rId2" tooltip="Read the rest of Manage Multiple Servers with “Remote Desktop Connection Manager”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7666" y="4653136"/>
            <a:ext cx="1428750" cy="1428750"/>
          </a:xfrm>
          <a:prstGeom prst="rect">
            <a:avLst/>
          </a:prstGeom>
          <a:noFill/>
        </p:spPr>
      </p:pic>
      <p:pic>
        <p:nvPicPr>
          <p:cNvPr id="33796" name="Picture 4" descr="ScreenHunter_09 M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1988840"/>
            <a:ext cx="244951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using Remote Terminal Manager?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22304" cy="46783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Ensure that always-on terminals stay on: alerts of status changes  of data connection</a:t>
            </a:r>
          </a:p>
          <a:p>
            <a:r>
              <a:rPr lang="en-CA" dirty="0" smtClean="0"/>
              <a:t>Secure SMS based access to terminal for configuration. </a:t>
            </a:r>
          </a:p>
          <a:p>
            <a:r>
              <a:rPr lang="en-CA" dirty="0" smtClean="0"/>
              <a:t>Remote access to the unmanned BGAN equipment</a:t>
            </a:r>
          </a:p>
          <a:p>
            <a:r>
              <a:rPr lang="en-CA" dirty="0" smtClean="0"/>
              <a:t>Reducing costly field visits to remote terminals</a:t>
            </a:r>
          </a:p>
          <a:p>
            <a:r>
              <a:rPr lang="en-CA" dirty="0" smtClean="0"/>
              <a:t>Retrieve information from the</a:t>
            </a:r>
            <a:br>
              <a:rPr lang="en-CA" dirty="0" smtClean="0"/>
            </a:br>
            <a:r>
              <a:rPr lang="en-CA" dirty="0" smtClean="0"/>
              <a:t>terminal that is not available via</a:t>
            </a:r>
            <a:br>
              <a:rPr lang="en-CA" dirty="0" smtClean="0"/>
            </a:br>
            <a:r>
              <a:rPr lang="en-CA" dirty="0" smtClean="0"/>
              <a:t>other means</a:t>
            </a:r>
          </a:p>
          <a:p>
            <a:r>
              <a:rPr lang="en-CA" dirty="0" smtClean="0"/>
              <a:t>Enhances support levels and </a:t>
            </a:r>
            <a:br>
              <a:rPr lang="en-CA" dirty="0" smtClean="0"/>
            </a:br>
            <a:r>
              <a:rPr lang="en-CA" dirty="0" smtClean="0"/>
              <a:t>reduces support times, as support </a:t>
            </a:r>
            <a:br>
              <a:rPr lang="en-CA" dirty="0" smtClean="0"/>
            </a:br>
            <a:r>
              <a:rPr lang="en-CA" dirty="0" smtClean="0"/>
              <a:t>centers are no longer dependant on</a:t>
            </a:r>
            <a:br>
              <a:rPr lang="en-CA" dirty="0" smtClean="0"/>
            </a:br>
            <a:r>
              <a:rPr lang="en-CA" dirty="0" smtClean="0"/>
              <a:t>feedback from the terminal location</a:t>
            </a:r>
            <a:br>
              <a:rPr lang="en-CA" dirty="0" smtClean="0"/>
            </a:br>
            <a:r>
              <a:rPr lang="en-CA" dirty="0" smtClean="0"/>
              <a:t>to troubleshoot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933056"/>
            <a:ext cx="38655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 Control support per Terminal 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1536700" y="1340336"/>
          <a:ext cx="6070600" cy="3672840"/>
        </p:xfrm>
        <a:graphic>
          <a:graphicData uri="http://schemas.openxmlformats.org/drawingml/2006/table">
            <a:tbl>
              <a:tblPr/>
              <a:tblGrid>
                <a:gridCol w="1211580"/>
                <a:gridCol w="1485900"/>
                <a:gridCol w="421640"/>
                <a:gridCol w="421640"/>
                <a:gridCol w="421640"/>
                <a:gridCol w="421640"/>
                <a:gridCol w="421640"/>
                <a:gridCol w="421640"/>
                <a:gridCol w="421640"/>
                <a:gridCol w="421640"/>
              </a:tblGrid>
              <a:tr h="182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B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B4C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Network Information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4C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Connection Status Alerts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4C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Send SMS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4C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Data Connection Control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4C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Advanced Data Connection Control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4C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Terminal Status and Information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4C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Remote Terminal Control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4C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Geo- position and Mapping services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B4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Manufacturer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Terminal(s)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ahoma"/>
                          <a:ea typeface="Times New Roman"/>
                          <a:cs typeface="Times New Roman"/>
                        </a:rPr>
                        <a:t>Basic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Remote Control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HNS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9201*, 9202*, 9450*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9250, 9350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9502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Times New Roman"/>
                          <a:cs typeface="Times New Roman"/>
                        </a:rPr>
                        <a:t>Thrane &amp; Thrane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Explorer 100/110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Explorer 300, 500, 700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Explorer 325, 527, 727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Addvalue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Sabre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 Remote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Sabre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9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Sabre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Ranger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Symbol"/>
                          <a:ea typeface="Times New Roman"/>
                          <a:cs typeface="Times New Roman"/>
                        </a:rPr>
                        <a:t>Ö</a:t>
                      </a: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0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9F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108411"/>
            <a:ext cx="7715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Notes:</a:t>
            </a:r>
          </a:p>
          <a:p>
            <a:r>
              <a:rPr lang="en-US" sz="1400" dirty="0" smtClean="0"/>
              <a:t> *Remote control functions to be activated by </a:t>
            </a:r>
            <a:r>
              <a:rPr lang="en-US" sz="1400" dirty="0" smtClean="0"/>
              <a:t>an activation code from </a:t>
            </a:r>
            <a:r>
              <a:rPr lang="en-US" sz="1400" dirty="0" smtClean="0"/>
              <a:t>HNS</a:t>
            </a:r>
          </a:p>
          <a:p>
            <a:r>
              <a:rPr lang="en-US" sz="1400" dirty="0" smtClean="0"/>
              <a:t>** Network and Connect status available when the APNs of the legacy </a:t>
            </a:r>
            <a:r>
              <a:rPr lang="en-US" sz="1400" dirty="0" err="1" smtClean="0"/>
              <a:t>Stratos</a:t>
            </a:r>
            <a:r>
              <a:rPr lang="en-US" sz="1400" dirty="0" smtClean="0"/>
              <a:t> network are used.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Remote Terminal Manager Market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0728"/>
            <a:ext cx="4962136" cy="51454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Media</a:t>
            </a:r>
          </a:p>
          <a:p>
            <a:pPr lvl="2"/>
            <a:r>
              <a:rPr lang="en-US" dirty="0" smtClean="0"/>
              <a:t>Asset and personnel tracking (GPS)</a:t>
            </a:r>
          </a:p>
          <a:p>
            <a:pPr lvl="2"/>
            <a:r>
              <a:rPr lang="en-US" dirty="0" smtClean="0"/>
              <a:t>Notification or alert of changes in connection</a:t>
            </a:r>
          </a:p>
          <a:p>
            <a:pPr lvl="2"/>
            <a:r>
              <a:rPr lang="en-US" dirty="0" smtClean="0"/>
              <a:t>Remote connection control</a:t>
            </a:r>
          </a:p>
          <a:p>
            <a:r>
              <a:rPr lang="en-US" dirty="0" err="1" smtClean="0"/>
              <a:t>Scada</a:t>
            </a:r>
            <a:r>
              <a:rPr lang="en-US" dirty="0" smtClean="0"/>
              <a:t>, Utilities. M2M</a:t>
            </a:r>
          </a:p>
          <a:p>
            <a:pPr lvl="2"/>
            <a:r>
              <a:rPr lang="en-US" dirty="0" smtClean="0"/>
              <a:t>Connection monitoring. Remote support/upgrades</a:t>
            </a:r>
          </a:p>
          <a:p>
            <a:r>
              <a:rPr lang="en-US" dirty="0" smtClean="0"/>
              <a:t>Mining </a:t>
            </a:r>
          </a:p>
          <a:p>
            <a:pPr lvl="2"/>
            <a:r>
              <a:rPr lang="en-US" dirty="0" smtClean="0"/>
              <a:t>Connection monitoring</a:t>
            </a:r>
          </a:p>
          <a:p>
            <a:pPr lvl="2"/>
            <a:r>
              <a:rPr lang="en-US" dirty="0" smtClean="0"/>
              <a:t>Vehicle tracking</a:t>
            </a:r>
          </a:p>
          <a:p>
            <a:r>
              <a:rPr lang="en-US" dirty="0" smtClean="0"/>
              <a:t>Transport</a:t>
            </a:r>
          </a:p>
          <a:p>
            <a:pPr lvl="2"/>
            <a:r>
              <a:rPr lang="en-US" dirty="0" smtClean="0"/>
              <a:t>Connection monitoring. Remote support/upgrades</a:t>
            </a:r>
          </a:p>
          <a:p>
            <a:pPr lvl="2"/>
            <a:r>
              <a:rPr lang="en-US" dirty="0" smtClean="0"/>
              <a:t>Asset and personnel tracking. Activity notification</a:t>
            </a:r>
          </a:p>
          <a:p>
            <a:r>
              <a:rPr lang="en-US" dirty="0" smtClean="0"/>
              <a:t>Carriers/network service providers</a:t>
            </a:r>
          </a:p>
          <a:p>
            <a:pPr lvl="2"/>
            <a:r>
              <a:rPr lang="en-US" dirty="0" err="1" smtClean="0"/>
              <a:t>Scada</a:t>
            </a:r>
            <a:r>
              <a:rPr lang="en-US" dirty="0" smtClean="0"/>
              <a:t>/M2M Network Control Service providers</a:t>
            </a:r>
          </a:p>
        </p:txBody>
      </p:sp>
      <p:pic>
        <p:nvPicPr>
          <p:cNvPr id="31748" name="Picture 4" descr="http://www.networkinv.com/wp-content/uploads/BGAN-utilities-applic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9336" y="980728"/>
            <a:ext cx="3267464" cy="2265115"/>
          </a:xfrm>
          <a:prstGeom prst="rect">
            <a:avLst/>
          </a:prstGeom>
          <a:noFill/>
        </p:spPr>
      </p:pic>
      <p:pic>
        <p:nvPicPr>
          <p:cNvPr id="31746" name="Picture 2" descr="http://www.inmarsat.com/images/inline/x-stream_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2852936"/>
            <a:ext cx="22479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order?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Terminal Manager subscriptions can </a:t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 smtClean="0"/>
              <a:t>ordered via Dashboard as </a:t>
            </a:r>
            <a:r>
              <a:rPr lang="en-US" dirty="0" smtClean="0"/>
              <a:t>Value </a:t>
            </a:r>
            <a:r>
              <a:rPr lang="en-US" dirty="0" smtClean="0"/>
              <a:t>Added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subscription </a:t>
            </a:r>
            <a:r>
              <a:rPr lang="en-US" dirty="0" smtClean="0"/>
              <a:t>on a SIM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Access to the </a:t>
            </a:r>
            <a:r>
              <a:rPr lang="en-US" dirty="0" smtClean="0"/>
              <a:t>Remote Terminal Manager </a:t>
            </a:r>
            <a:br>
              <a:rPr lang="en-US" dirty="0" smtClean="0"/>
            </a:br>
            <a:r>
              <a:rPr lang="en-US" dirty="0" smtClean="0"/>
              <a:t>web </a:t>
            </a:r>
            <a:r>
              <a:rPr lang="en-US" dirty="0" smtClean="0"/>
              <a:t>application managed via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Gateway </a:t>
            </a:r>
            <a:r>
              <a:rPr lang="en-US" dirty="0" smtClean="0"/>
              <a:t>User Management</a:t>
            </a:r>
          </a:p>
          <a:p>
            <a:endParaRPr lang="en-US" dirty="0" smtClean="0"/>
          </a:p>
          <a:p>
            <a:r>
              <a:rPr lang="en-US" dirty="0" smtClean="0"/>
              <a:t>For test and demonstration </a:t>
            </a:r>
            <a:r>
              <a:rPr lang="en-US" dirty="0" smtClean="0"/>
              <a:t>options please </a:t>
            </a:r>
            <a:r>
              <a:rPr lang="en-US" dirty="0" smtClean="0"/>
              <a:t>contact </a:t>
            </a:r>
            <a:r>
              <a:rPr lang="en-US" dirty="0" smtClean="0"/>
              <a:t>Sales representative.</a:t>
            </a:r>
            <a:endParaRPr lang="en-US" dirty="0" smtClean="0"/>
          </a:p>
        </p:txBody>
      </p:sp>
      <p:pic>
        <p:nvPicPr>
          <p:cNvPr id="19458" name="Picture 2" descr="http://www.24rra.com/images/order_btn_r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1491" y="1196752"/>
            <a:ext cx="1392918" cy="2347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344</Words>
  <Application>Microsoft Office PowerPoint</Application>
  <PresentationFormat>On-screen Show (4:3)</PresentationFormat>
  <Paragraphs>120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Remote Terminal Manager Monitor and control your BGAN </vt:lpstr>
      <vt:lpstr>What is Remote Terminal Manager?</vt:lpstr>
      <vt:lpstr>Why using Remote Terminal Manager?</vt:lpstr>
      <vt:lpstr>Remote Control support per Terminal type</vt:lpstr>
      <vt:lpstr>The Remote Terminal Manager Market </vt:lpstr>
      <vt:lpstr>How to order?</vt:lpstr>
    </vt:vector>
  </TitlesOfParts>
  <Company>JCreative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Jae Henderson</dc:creator>
  <cp:lastModifiedBy>AadV</cp:lastModifiedBy>
  <cp:revision>319</cp:revision>
  <dcterms:created xsi:type="dcterms:W3CDTF">2012-02-09T09:55:22Z</dcterms:created>
  <dcterms:modified xsi:type="dcterms:W3CDTF">2013-01-31T10:28:25Z</dcterms:modified>
</cp:coreProperties>
</file>